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23" r:id="rId2"/>
    <p:sldId id="325" r:id="rId3"/>
    <p:sldId id="326" r:id="rId4"/>
    <p:sldId id="327" r:id="rId5"/>
    <p:sldId id="328" r:id="rId6"/>
    <p:sldId id="329" r:id="rId7"/>
    <p:sldId id="332" r:id="rId8"/>
    <p:sldId id="333" r:id="rId9"/>
    <p:sldId id="334" r:id="rId10"/>
    <p:sldId id="335" r:id="rId11"/>
    <p:sldId id="330" r:id="rId12"/>
    <p:sldId id="331" r:id="rId13"/>
    <p:sldId id="336" r:id="rId14"/>
    <p:sldId id="337" r:id="rId15"/>
    <p:sldId id="340" r:id="rId16"/>
    <p:sldId id="339" r:id="rId17"/>
    <p:sldId id="341" r:id="rId18"/>
    <p:sldId id="342" r:id="rId19"/>
    <p:sldId id="345" r:id="rId20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PRENDIZ" initials="A" lastIdx="8" clrIdx="0">
    <p:extLst>
      <p:ext uri="{19B8F6BF-5375-455C-9EA6-DF929625EA0E}">
        <p15:presenceInfo xmlns:p15="http://schemas.microsoft.com/office/powerpoint/2012/main" userId="APRENDI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A5"/>
    <a:srgbClr val="009999"/>
    <a:srgbClr val="008080"/>
    <a:srgbClr val="FFCC00"/>
    <a:srgbClr val="FFFF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 snapToObjects="1">
      <p:cViewPr varScale="1">
        <p:scale>
          <a:sx n="54" d="100"/>
          <a:sy n="54" d="100"/>
        </p:scale>
        <p:origin x="78" y="5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06E0-8F38-491F-8DD8-9DEF31DAB11E}" type="datetimeFigureOut">
              <a:rPr lang="es-CO" smtClean="0"/>
              <a:t>26/08/2019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6C985-72EC-4B6C-AB9B-9E37B8ADE9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27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7.jpeg>
</file>

<file path=ppt/media/image19.jpeg>
</file>

<file path=ppt/media/image21.jpeg>
</file>

<file path=ppt/media/image23.jpeg>
</file>

<file path=ppt/media/image25.jpeg>
</file>

<file path=ppt/media/image27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D6F59-F491-432E-AAC2-525FD536E29E}" type="datetimeFigureOut">
              <a:rPr lang="es-CO" smtClean="0"/>
              <a:t>26/08/2019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A4659-2AB4-4784-9E2B-D4B6C20C60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013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emf"/><Relationship Id="rId4" Type="http://schemas.openxmlformats.org/officeDocument/2006/relationships/image" Target="../media/image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emf"/><Relationship Id="rId4" Type="http://schemas.openxmlformats.org/officeDocument/2006/relationships/image" Target="../media/image1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8.emf"/><Relationship Id="rId4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emf"/><Relationship Id="rId4" Type="http://schemas.openxmlformats.org/officeDocument/2006/relationships/image" Target="../media/image1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emf"/><Relationship Id="rId4" Type="http://schemas.openxmlformats.org/officeDocument/2006/relationships/image" Target="../media/image1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9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03049" y="3192122"/>
            <a:ext cx="4740951" cy="36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2" t="17753" r="14498" b="22947"/>
          <a:stretch/>
        </p:blipFill>
        <p:spPr bwMode="auto">
          <a:xfrm>
            <a:off x="0" y="-1"/>
            <a:ext cx="9270122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12" y="4525925"/>
            <a:ext cx="2319162" cy="140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0327" y="3357565"/>
            <a:ext cx="248602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604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183" y="2853376"/>
            <a:ext cx="69691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790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raestruc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295" y="-40944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75762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9398" y="2620370"/>
            <a:ext cx="821994" cy="709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649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207278" y="0"/>
            <a:ext cx="8936719" cy="68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3740" y="1746912"/>
            <a:ext cx="859810" cy="85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57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16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17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18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061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10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11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12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75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2015\_MG_1747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1325" y="2782887"/>
              <a:ext cx="573087" cy="55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586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grpSp>
        <p:nvGrpSpPr>
          <p:cNvPr id="6" name="5 Grupo"/>
          <p:cNvGrpSpPr/>
          <p:nvPr userDrawn="1"/>
        </p:nvGrpSpPr>
        <p:grpSpPr>
          <a:xfrm>
            <a:off x="-495300" y="-1270341"/>
            <a:ext cx="10278090" cy="9017494"/>
            <a:chOff x="-495300" y="-1270341"/>
            <a:chExt cx="10278090" cy="9017494"/>
          </a:xfrm>
        </p:grpSpPr>
        <p:pic>
          <p:nvPicPr>
            <p:cNvPr id="7" name="Picture 5" descr="D:\Fotos\Empleo\10 Final_22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0827"/>
            <a:stretch/>
          </p:blipFill>
          <p:spPr bwMode="auto">
            <a:xfrm>
              <a:off x="0" y="-611035"/>
              <a:ext cx="9144000" cy="835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7 Rectángulo"/>
            <p:cNvSpPr/>
            <p:nvPr/>
          </p:nvSpPr>
          <p:spPr>
            <a:xfrm>
              <a:off x="-495300" y="137072"/>
              <a:ext cx="9639300" cy="1756900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9" name="Marcador de contenido 5"/>
            <p:cNvSpPr txBox="1">
              <a:spLocks/>
            </p:cNvSpPr>
            <p:nvPr/>
          </p:nvSpPr>
          <p:spPr>
            <a:xfrm>
              <a:off x="0" y="0"/>
              <a:ext cx="9144000" cy="685799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767" b="14699"/>
            <a:stretch/>
          </p:blipFill>
          <p:spPr bwMode="auto">
            <a:xfrm>
              <a:off x="-1" y="-1270341"/>
              <a:ext cx="3137061" cy="8254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6588" y="-1091939"/>
              <a:ext cx="2996202" cy="7833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7812" y="2627565"/>
              <a:ext cx="817200" cy="81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868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rend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 descr="D:\Fotos\Fondo Emprender\emprendedores\_MG_4258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1"/>
            <a:ext cx="9143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9987" y="1859884"/>
            <a:ext cx="706907" cy="696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7186" y="2762866"/>
            <a:ext cx="689614" cy="64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28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5"/>
          <a:stretch/>
        </p:blipFill>
        <p:spPr bwMode="auto">
          <a:xfrm>
            <a:off x="-1" y="0"/>
            <a:ext cx="9144001" cy="698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48466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6521" y="2641599"/>
            <a:ext cx="811224" cy="709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2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5335" y="1847763"/>
            <a:ext cx="765563" cy="720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63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D03DC-5ED8-7A42-A55E-C10C004AFC42}" type="datetimeFigureOut">
              <a:rPr lang="es-ES" smtClean="0"/>
              <a:t>26/08/2019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5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2187645" y="91321"/>
            <a:ext cx="5664870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US" dirty="0">
                <a:solidFill>
                  <a:srgbClr val="0099A5"/>
                </a:solidFill>
                <a:latin typeface="Arial Rounded MT Bold" panose="020F0704030504030204" pitchFamily="34" charset="0"/>
              </a:rPr>
              <a:t>Dana’s</a:t>
            </a:r>
            <a:endParaRPr lang="es-CO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187180" y="1181710"/>
            <a:ext cx="3138503" cy="21362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US" sz="1800" dirty="0" err="1">
                <a:solidFill>
                  <a:schemeClr val="accent6">
                    <a:lumMod val="75000"/>
                  </a:schemeClr>
                </a:solidFill>
              </a:rPr>
              <a:t>Stiven</a:t>
            </a:r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 Melo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Luis Anderson Tique
Cristian Africano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Gefrey Muñoz Torres </a:t>
            </a:r>
          </a:p>
          <a:p>
            <a:pPr algn="l" defTabSz="288000"/>
            <a:endParaRPr lang="es-CO" sz="4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D52E7AB-BEA3-405F-B717-F7DE585F36EA}"/>
              </a:ext>
            </a:extLst>
          </p:cNvPr>
          <p:cNvSpPr txBox="1"/>
          <p:nvPr/>
        </p:nvSpPr>
        <p:spPr>
          <a:xfrm>
            <a:off x="187180" y="191105"/>
            <a:ext cx="2807721" cy="51683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6600" b="1" dirty="0">
                <a:solidFill>
                  <a:srgbClr val="0099A5"/>
                </a:solidFill>
                <a:latin typeface="Arial Rounded MT Bold" panose="020F0704030504030204" pitchFamily="34" charset="0"/>
              </a:rPr>
              <a:t>SIGI</a:t>
            </a:r>
            <a:endParaRPr lang="es-CO" sz="8000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CC3E16-F8A0-4F1C-ACDE-E69F746A2D7F}"/>
              </a:ext>
            </a:extLst>
          </p:cNvPr>
          <p:cNvSpPr txBox="1"/>
          <p:nvPr/>
        </p:nvSpPr>
        <p:spPr>
          <a:xfrm>
            <a:off x="0" y="861263"/>
            <a:ext cx="6798365" cy="3204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2000" dirty="0">
                <a:solidFill>
                  <a:srgbClr val="0099A5"/>
                </a:solidFill>
                <a:latin typeface="Arial Rounded MT Bold" panose="020F0704030504030204" pitchFamily="34" charset="0"/>
              </a:rPr>
              <a:t>(Sistema de información para gestionar inventarios)</a:t>
            </a:r>
            <a:endParaRPr lang="es-CO" sz="2000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01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A277ECA-A349-440C-8403-D7F8BD81BA18}"/>
              </a:ext>
            </a:extLst>
          </p:cNvPr>
          <p:cNvSpPr txBox="1"/>
          <p:nvPr/>
        </p:nvSpPr>
        <p:spPr>
          <a:xfrm>
            <a:off x="105507" y="239150"/>
            <a:ext cx="8932985" cy="7033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Contabilidad, registros de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E5EF628-297C-41DE-8B75-BD9B9F72A7D2}"/>
              </a:ext>
            </a:extLst>
          </p:cNvPr>
          <p:cNvSpPr txBox="1"/>
          <p:nvPr/>
        </p:nvSpPr>
        <p:spPr>
          <a:xfrm>
            <a:off x="105507" y="942535"/>
            <a:ext cx="5978770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materiales y ventas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" name="Picture 24" descr="Imagen que contiene texto&#10;&#10;Descripción generada con confianza muy alta">
            <a:extLst>
              <a:ext uri="{FF2B5EF4-FFF2-40B4-BE49-F238E27FC236}">
                <a16:creationId xmlns:a16="http://schemas.microsoft.com/office/drawing/2014/main" id="{402A5045-7E05-4F27-ABE1-89115FAA6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11365">
            <a:off x="514241" y="3488707"/>
            <a:ext cx="3589747" cy="284565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22" descr="Imagen que contiene texto, crucigrama, recibo&#10;&#10;Descripción generada con confianza muy alta">
            <a:extLst>
              <a:ext uri="{FF2B5EF4-FFF2-40B4-BE49-F238E27FC236}">
                <a16:creationId xmlns:a16="http://schemas.microsoft.com/office/drawing/2014/main" id="{DAF02557-1DD4-419C-ABCC-0E876A015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694536">
            <a:off x="5346254" y="3163596"/>
            <a:ext cx="2915306" cy="3495874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810233-E7D5-4385-81D3-07725CA34C11}"/>
              </a:ext>
            </a:extLst>
          </p:cNvPr>
          <p:cNvSpPr txBox="1"/>
          <p:nvPr/>
        </p:nvSpPr>
        <p:spPr>
          <a:xfrm>
            <a:off x="703385" y="2363372"/>
            <a:ext cx="3513602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0E02226-C1BB-47A5-8745-EF2443C3191A}"/>
              </a:ext>
            </a:extLst>
          </p:cNvPr>
          <p:cNvSpPr txBox="1"/>
          <p:nvPr/>
        </p:nvSpPr>
        <p:spPr>
          <a:xfrm rot="21355459">
            <a:off x="698364" y="2322388"/>
            <a:ext cx="3221501" cy="57186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Lista de 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BC9157C-AC8B-4EE5-B246-DB49A655F82D}"/>
              </a:ext>
            </a:extLst>
          </p:cNvPr>
          <p:cNvSpPr txBox="1"/>
          <p:nvPr/>
        </p:nvSpPr>
        <p:spPr>
          <a:xfrm rot="449489">
            <a:off x="5874902" y="1960112"/>
            <a:ext cx="2806673" cy="112226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Gastos e ingresos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443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B4FE26A-F37C-4859-BD79-7905644B98C4}"/>
              </a:ext>
            </a:extLst>
          </p:cNvPr>
          <p:cNvSpPr txBox="1"/>
          <p:nvPr/>
        </p:nvSpPr>
        <p:spPr>
          <a:xfrm>
            <a:off x="154745" y="548640"/>
            <a:ext cx="7512147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CBEA80A-E0A0-4CDC-95A4-1C3F01EED9A7}"/>
              </a:ext>
            </a:extLst>
          </p:cNvPr>
          <p:cNvSpPr txBox="1"/>
          <p:nvPr/>
        </p:nvSpPr>
        <p:spPr>
          <a:xfrm>
            <a:off x="562709" y="232117"/>
            <a:ext cx="5430129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350A488-617A-463E-8049-A27A6FCA3AF2}"/>
              </a:ext>
            </a:extLst>
          </p:cNvPr>
          <p:cNvSpPr txBox="1"/>
          <p:nvPr/>
        </p:nvSpPr>
        <p:spPr>
          <a:xfrm>
            <a:off x="562709" y="1026942"/>
            <a:ext cx="2293034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4400" b="1" dirty="0">
              <a:solidFill>
                <a:schemeClr val="bg2"/>
              </a:solidFill>
            </a:endParaRPr>
          </a:p>
        </p:txBody>
      </p:sp>
      <p:pic>
        <p:nvPicPr>
          <p:cNvPr id="5" name="Picture 26" descr="Imagen que contiene interior, comida, artículos&#10;&#10;Descripción generada con confianza alta">
            <a:extLst>
              <a:ext uri="{FF2B5EF4-FFF2-40B4-BE49-F238E27FC236}">
                <a16:creationId xmlns:a16="http://schemas.microsoft.com/office/drawing/2014/main" id="{7634CC50-C361-4F56-A16B-410E91B09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93994">
            <a:off x="903555" y="3074525"/>
            <a:ext cx="2993229" cy="2793017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20" descr="Imagen que contiene interior, aparato, mesa, suelo&#10;&#10;Descripción generada con confianza alta">
            <a:extLst>
              <a:ext uri="{FF2B5EF4-FFF2-40B4-BE49-F238E27FC236}">
                <a16:creationId xmlns:a16="http://schemas.microsoft.com/office/drawing/2014/main" id="{7C265139-E782-4F58-87BF-BF6623F4D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39043">
            <a:off x="5022409" y="3579651"/>
            <a:ext cx="3144381" cy="257217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330BF77-8899-43E0-8811-5913F88744E2}"/>
              </a:ext>
            </a:extLst>
          </p:cNvPr>
          <p:cNvSpPr txBox="1"/>
          <p:nvPr/>
        </p:nvSpPr>
        <p:spPr>
          <a:xfrm rot="21032811">
            <a:off x="693178" y="2216280"/>
            <a:ext cx="2924725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Empresa</a:t>
            </a:r>
            <a:endParaRPr lang="es-CO" sz="4400" b="1" dirty="0">
              <a:solidFill>
                <a:srgbClr val="92D050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7EF4C94-CDC3-423D-A1CA-60CDB21A4B9A}"/>
              </a:ext>
            </a:extLst>
          </p:cNvPr>
          <p:cNvSpPr txBox="1"/>
          <p:nvPr/>
        </p:nvSpPr>
        <p:spPr>
          <a:xfrm rot="601388">
            <a:off x="5356676" y="2269754"/>
            <a:ext cx="341019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Área de producción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A2C4CEF-BB7B-460A-9022-6A657FF8641F}"/>
              </a:ext>
            </a:extLst>
          </p:cNvPr>
          <p:cNvSpPr/>
          <p:nvPr/>
        </p:nvSpPr>
        <p:spPr>
          <a:xfrm>
            <a:off x="630514" y="137763"/>
            <a:ext cx="524893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Imágenes de la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DBC6994-3803-4C65-B8C5-8F67F58166EA}"/>
              </a:ext>
            </a:extLst>
          </p:cNvPr>
          <p:cNvSpPr/>
          <p:nvPr/>
        </p:nvSpPr>
        <p:spPr>
          <a:xfrm>
            <a:off x="630514" y="858258"/>
            <a:ext cx="22109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400" b="1" dirty="0">
                <a:solidFill>
                  <a:schemeClr val="bg2"/>
                </a:solidFill>
              </a:rPr>
              <a:t>empresa</a:t>
            </a:r>
            <a:endParaRPr lang="es-CO" sz="4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466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" descr="Imagen que contiene mesa, interior, abarrotado&#10;&#10;Descripción generada con confianza muy alta">
            <a:extLst>
              <a:ext uri="{FF2B5EF4-FFF2-40B4-BE49-F238E27FC236}">
                <a16:creationId xmlns:a16="http://schemas.microsoft.com/office/drawing/2014/main" id="{47C3C73C-11D9-42CE-9D1D-A33FF781F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56782">
            <a:off x="779475" y="3395366"/>
            <a:ext cx="2888945" cy="2654238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Picture 18" descr="Imagen que contiene foto, mesa, diferente&#10;&#10;Descripción generada con confianza alta">
            <a:extLst>
              <a:ext uri="{FF2B5EF4-FFF2-40B4-BE49-F238E27FC236}">
                <a16:creationId xmlns:a16="http://schemas.microsoft.com/office/drawing/2014/main" id="{D05EBEE3-AFE1-49FF-A64B-A0264D03E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95345">
            <a:off x="5147503" y="3448195"/>
            <a:ext cx="3043194" cy="2753123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10C1144-2697-4A1E-84EB-863DFFEEDB0D}"/>
              </a:ext>
            </a:extLst>
          </p:cNvPr>
          <p:cNvSpPr txBox="1"/>
          <p:nvPr/>
        </p:nvSpPr>
        <p:spPr>
          <a:xfrm rot="463548">
            <a:off x="1013842" y="2054136"/>
            <a:ext cx="3024555" cy="1266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AB77588-DE2D-4C01-B8EA-543431F0F6E0}"/>
              </a:ext>
            </a:extLst>
          </p:cNvPr>
          <p:cNvSpPr txBox="1"/>
          <p:nvPr/>
        </p:nvSpPr>
        <p:spPr>
          <a:xfrm rot="21301594">
            <a:off x="4841628" y="2342522"/>
            <a:ext cx="4091358" cy="6611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Publicidad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068F7C7-B9B6-4D7B-A591-A5ACB7338862}"/>
              </a:ext>
            </a:extLst>
          </p:cNvPr>
          <p:cNvSpPr txBox="1"/>
          <p:nvPr/>
        </p:nvSpPr>
        <p:spPr>
          <a:xfrm>
            <a:off x="942433" y="168812"/>
            <a:ext cx="7624792" cy="158855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002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7DD4E59-DEC8-4CCF-9D39-DAF80A4D1975}"/>
              </a:ext>
            </a:extLst>
          </p:cNvPr>
          <p:cNvSpPr txBox="1"/>
          <p:nvPr/>
        </p:nvSpPr>
        <p:spPr>
          <a:xfrm>
            <a:off x="611944" y="267285"/>
            <a:ext cx="380531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93115D5-ABC7-4FAE-ABF0-8DC8C4127D88}"/>
              </a:ext>
            </a:extLst>
          </p:cNvPr>
          <p:cNvSpPr txBox="1"/>
          <p:nvPr/>
        </p:nvSpPr>
        <p:spPr>
          <a:xfrm>
            <a:off x="611944" y="1012873"/>
            <a:ext cx="3601329" cy="43609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EE997B9-E750-4731-80C7-72B8183A6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7866343"/>
              </p:ext>
            </p:extLst>
          </p:nvPr>
        </p:nvGraphicFramePr>
        <p:xfrm>
          <a:off x="379485" y="2307101"/>
          <a:ext cx="8385029" cy="370455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4012802065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797326479"/>
                    </a:ext>
                  </a:extLst>
                </a:gridCol>
              </a:tblGrid>
              <a:tr h="494692">
                <a:tc>
                  <a:txBody>
                    <a:bodyPr/>
                    <a:lstStyle/>
                    <a:p>
                      <a:r>
                        <a:rPr lang="es-ES" dirty="0"/>
                        <a:t>No. de requisitos funcionales</a:t>
                      </a:r>
                      <a:endParaRPr lang="es-CO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235625"/>
                  </a:ext>
                </a:extLst>
              </a:tr>
              <a:tr h="569770">
                <a:tc>
                  <a:txBody>
                    <a:bodyPr/>
                    <a:lstStyle/>
                    <a:p>
                      <a:r>
                        <a:rPr lang="es-ES" sz="1800" dirty="0"/>
                        <a:t>RF1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al usuario registrarse e ingresar 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328526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dirty="0"/>
                        <a:t>El sistema permitirá registrar pedidos</a:t>
                      </a:r>
                      <a:endParaRPr lang="es-CO" sz="1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219235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registrar lo gastos e ingresos de la empresa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267036"/>
                  </a:ext>
                </a:extLst>
              </a:tr>
              <a:tr h="700814">
                <a:tc>
                  <a:txBody>
                    <a:bodyPr/>
                    <a:lstStyle/>
                    <a:p>
                      <a:r>
                        <a:rPr lang="es-ES" sz="1800" dirty="0"/>
                        <a:t>RF4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391319"/>
                  </a:ext>
                </a:extLst>
              </a:tr>
              <a:tr h="412243">
                <a:tc>
                  <a:txBody>
                    <a:bodyPr/>
                    <a:lstStyle/>
                    <a:p>
                      <a:r>
                        <a:rPr lang="es-ES" sz="1800" dirty="0"/>
                        <a:t>RF5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21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798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758960CF-CAAB-4926-BD7F-4B7E28F2C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866385"/>
              </p:ext>
            </p:extLst>
          </p:nvPr>
        </p:nvGraphicFramePr>
        <p:xfrm>
          <a:off x="548640" y="2205453"/>
          <a:ext cx="7800340" cy="445878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36340">
                  <a:extLst>
                    <a:ext uri="{9D8B030D-6E8A-4147-A177-3AD203B41FA5}">
                      <a16:colId xmlns:a16="http://schemas.microsoft.com/office/drawing/2014/main" val="215990296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39924564"/>
                    </a:ext>
                  </a:extLst>
                </a:gridCol>
              </a:tblGrid>
              <a:tr h="435429">
                <a:tc>
                  <a:txBody>
                    <a:bodyPr/>
                    <a:lstStyle/>
                    <a:p>
                      <a:r>
                        <a:rPr lang="es-ES" dirty="0"/>
                        <a:t>No de requisitos  no funcionales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9658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Toda funcionalidad del sistema y transacción de negocio debe responder al usuario en menos de 3 segundos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6435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contar con un modulo de ayuda dentro del sistema de información para guiar al usuario.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58010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tener disponibilidad para trabajar durante 24/7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203937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RFN4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tendrá una protección de datos de los usuarios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7296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permitir visualizarse y funcionar correctamente en todos los navegadores.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042496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5B1498DA-2F10-43B6-BA09-433DCA1821F5}"/>
              </a:ext>
            </a:extLst>
          </p:cNvPr>
          <p:cNvSpPr txBox="1"/>
          <p:nvPr/>
        </p:nvSpPr>
        <p:spPr>
          <a:xfrm>
            <a:off x="548640" y="302456"/>
            <a:ext cx="4979963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E3E296-5AB2-4F6A-ADA2-F926D272EE04}"/>
              </a:ext>
            </a:extLst>
          </p:cNvPr>
          <p:cNvSpPr txBox="1"/>
          <p:nvPr/>
        </p:nvSpPr>
        <p:spPr>
          <a:xfrm>
            <a:off x="548640" y="902262"/>
            <a:ext cx="4276578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225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E59D28F-E034-4AB6-8C51-D690CBE274E0}"/>
              </a:ext>
            </a:extLst>
          </p:cNvPr>
          <p:cNvSpPr txBox="1"/>
          <p:nvPr/>
        </p:nvSpPr>
        <p:spPr>
          <a:xfrm>
            <a:off x="393895" y="447092"/>
            <a:ext cx="8356210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Casos de uso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8EF88DF-FAB8-4E65-A8F1-A62683CA71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983617"/>
              </p:ext>
            </p:extLst>
          </p:nvPr>
        </p:nvGraphicFramePr>
        <p:xfrm>
          <a:off x="126609" y="2789668"/>
          <a:ext cx="9017391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97651">
                  <a:extLst>
                    <a:ext uri="{9D8B030D-6E8A-4147-A177-3AD203B41FA5}">
                      <a16:colId xmlns:a16="http://schemas.microsoft.com/office/drawing/2014/main" val="1678968558"/>
                    </a:ext>
                  </a:extLst>
                </a:gridCol>
                <a:gridCol w="5219740">
                  <a:extLst>
                    <a:ext uri="{9D8B030D-6E8A-4147-A177-3AD203B41FA5}">
                      <a16:colId xmlns:a16="http://schemas.microsoft.com/office/drawing/2014/main" val="1046112077"/>
                    </a:ext>
                  </a:extLst>
                </a:gridCol>
              </a:tblGrid>
              <a:tr h="421270">
                <a:tc>
                  <a:txBody>
                    <a:bodyPr/>
                    <a:lstStyle/>
                    <a:p>
                      <a:r>
                        <a:rPr lang="es-ES" sz="2400" dirty="0"/>
                        <a:t>RF001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 al usuario registrarse e ingresar 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871122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0FC4BEB4-C27B-47F0-8364-EA57C22F1B5D}"/>
              </a:ext>
            </a:extLst>
          </p:cNvPr>
          <p:cNvSpPr/>
          <p:nvPr/>
        </p:nvSpPr>
        <p:spPr>
          <a:xfrm>
            <a:off x="949569" y="3533478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Iniciar sesión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usuario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Cerrar sesión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Recuperar contraseña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Cambiar contraseña </a:t>
            </a:r>
          </a:p>
          <a:p>
            <a:pPr>
              <a:buClr>
                <a:srgbClr val="009999"/>
              </a:buClr>
            </a:pP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0898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A781687-2C49-4799-9C96-96400BC69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070463"/>
              </p:ext>
            </p:extLst>
          </p:nvPr>
        </p:nvGraphicFramePr>
        <p:xfrm>
          <a:off x="379485" y="2768160"/>
          <a:ext cx="8385029" cy="4572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3608943121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855390651"/>
                    </a:ext>
                  </a:extLst>
                </a:gridCol>
              </a:tblGrid>
              <a:tr h="435350">
                <a:tc>
                  <a:txBody>
                    <a:bodyPr/>
                    <a:lstStyle/>
                    <a:p>
                      <a:r>
                        <a:rPr lang="es-ES" sz="2400" dirty="0"/>
                        <a:t>RF002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b="1" dirty="0"/>
                        <a:t>El sistema permitirá registrar pedidos</a:t>
                      </a:r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18883"/>
                  </a:ext>
                </a:extLst>
              </a:tr>
            </a:tbl>
          </a:graphicData>
        </a:graphic>
      </p:graphicFrame>
      <p:sp>
        <p:nvSpPr>
          <p:cNvPr id="3" name="Rectángulo 2">
            <a:extLst>
              <a:ext uri="{FF2B5EF4-FFF2-40B4-BE49-F238E27FC236}">
                <a16:creationId xmlns:a16="http://schemas.microsoft.com/office/drawing/2014/main" id="{03E0795A-5822-46BA-9D1E-EF98295B4471}"/>
              </a:ext>
            </a:extLst>
          </p:cNvPr>
          <p:cNvSpPr/>
          <p:nvPr/>
        </p:nvSpPr>
        <p:spPr>
          <a:xfrm>
            <a:off x="654148" y="3700101"/>
            <a:ext cx="678032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CU006: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informes del pedido existente</a:t>
            </a:r>
            <a:endParaRPr lang="es-ES" sz="2000" dirty="0">
              <a:solidFill>
                <a:srgbClr val="FFFF00"/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CU007: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pedido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CU008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Verificar si hay pedidos pendientes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CU009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clientes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CU010: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Asignar día de entrega del producto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666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25074B84-666F-4848-8739-04388996D55F}"/>
              </a:ext>
            </a:extLst>
          </p:cNvPr>
          <p:cNvSpPr/>
          <p:nvPr/>
        </p:nvSpPr>
        <p:spPr>
          <a:xfrm>
            <a:off x="1005839" y="3655451"/>
            <a:ext cx="62530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CU011: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informes de  gastos e ingresos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CU012: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los costos de fabricación de los productos</a:t>
            </a:r>
            <a:br>
              <a:rPr lang="es-ES" sz="20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s-ES" sz="2000" dirty="0">
                <a:solidFill>
                  <a:srgbClr val="009999"/>
                </a:solidFill>
              </a:rPr>
              <a:t>CU013: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artículos vendidos </a:t>
            </a:r>
          </a:p>
          <a:p>
            <a:r>
              <a:rPr lang="es-ES" sz="2000">
                <a:solidFill>
                  <a:srgbClr val="009999"/>
                </a:solidFill>
              </a:rPr>
              <a:t>CU014: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artículos vendidos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CU016: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pagos a los proveedores 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6254B5F-F7CA-4EE4-AEC6-44369D51B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952338"/>
              </p:ext>
            </p:extLst>
          </p:nvPr>
        </p:nvGraphicFramePr>
        <p:xfrm>
          <a:off x="379485" y="2843123"/>
          <a:ext cx="8385029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843659033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3016376161"/>
                    </a:ext>
                  </a:extLst>
                </a:gridCol>
              </a:tblGrid>
              <a:tr h="364101">
                <a:tc>
                  <a:txBody>
                    <a:bodyPr/>
                    <a:lstStyle/>
                    <a:p>
                      <a:r>
                        <a:rPr lang="es-ES" sz="2400" dirty="0"/>
                        <a:t>RF3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registrar los gastos e ingresos de la empresa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42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3613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AB94BEC8-800D-43D3-910C-CBB160FA9E79}"/>
              </a:ext>
            </a:extLst>
          </p:cNvPr>
          <p:cNvSpPr/>
          <p:nvPr/>
        </p:nvSpPr>
        <p:spPr>
          <a:xfrm>
            <a:off x="1104314" y="3734522"/>
            <a:ext cx="53949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CU019: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Generar informes de inventario</a:t>
            </a:r>
          </a:p>
          <a:p>
            <a:r>
              <a:rPr lang="es-ES" dirty="0">
                <a:solidFill>
                  <a:srgbClr val="009999"/>
                </a:solidFill>
              </a:rPr>
              <a:t>CU020: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Ingresar cantidad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CU021: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el inventario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CU022: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Ingresar a lista de proveedores </a:t>
            </a:r>
          </a:p>
          <a:p>
            <a:r>
              <a:rPr lang="es-ES" dirty="0">
                <a:solidFill>
                  <a:srgbClr val="009999"/>
                </a:solidFill>
              </a:rPr>
              <a:t>CU023: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lista de los proveedores </a:t>
            </a:r>
            <a:br>
              <a:rPr lang="es-ES" dirty="0">
                <a:solidFill>
                  <a:schemeClr val="accent6">
                    <a:lumMod val="50000"/>
                  </a:schemeClr>
                </a:solidFill>
              </a:rPr>
            </a:br>
            <a:endParaRPr lang="es-CO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FE79896-7BB2-4148-9CC3-50269F2BB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103422"/>
              </p:ext>
            </p:extLst>
          </p:nvPr>
        </p:nvGraphicFramePr>
        <p:xfrm>
          <a:off x="379485" y="2605319"/>
          <a:ext cx="8567567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608208">
                  <a:extLst>
                    <a:ext uri="{9D8B030D-6E8A-4147-A177-3AD203B41FA5}">
                      <a16:colId xmlns:a16="http://schemas.microsoft.com/office/drawing/2014/main" val="2948787055"/>
                    </a:ext>
                  </a:extLst>
                </a:gridCol>
                <a:gridCol w="4959359">
                  <a:extLst>
                    <a:ext uri="{9D8B030D-6E8A-4147-A177-3AD203B41FA5}">
                      <a16:colId xmlns:a16="http://schemas.microsoft.com/office/drawing/2014/main" val="3208508291"/>
                    </a:ext>
                  </a:extLst>
                </a:gridCol>
              </a:tblGrid>
              <a:tr h="481383">
                <a:tc>
                  <a:txBody>
                    <a:bodyPr/>
                    <a:lstStyle/>
                    <a:p>
                      <a:r>
                        <a:rPr lang="es-ES" sz="2400" dirty="0"/>
                        <a:t>RF4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008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615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53ABE88-F9D5-4E05-A619-056A8606C89D}"/>
              </a:ext>
            </a:extLst>
          </p:cNvPr>
          <p:cNvSpPr/>
          <p:nvPr/>
        </p:nvSpPr>
        <p:spPr>
          <a:xfrm>
            <a:off x="949569" y="349431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CU024: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catalogo</a:t>
            </a:r>
            <a:r>
              <a:rPr lang="es-ES" dirty="0">
                <a:solidFill>
                  <a:schemeClr val="accent6">
                    <a:lumMod val="50000"/>
                  </a:schemeClr>
                </a:solidFill>
              </a:rPr>
              <a:t>	</a:t>
            </a:r>
          </a:p>
          <a:p>
            <a:r>
              <a:rPr lang="es-ES" dirty="0">
                <a:solidFill>
                  <a:srgbClr val="009999"/>
                </a:solidFill>
              </a:rPr>
              <a:t>CU025: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 Consultar  el catalogo</a:t>
            </a:r>
          </a:p>
          <a:p>
            <a:r>
              <a:rPr lang="es-ES" dirty="0">
                <a:solidFill>
                  <a:srgbClr val="0099A5"/>
                </a:solidFill>
              </a:rPr>
              <a:t>CU026: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 el catalogo</a:t>
            </a:r>
            <a:endParaRPr lang="es-CO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538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58270" y="170587"/>
            <a:ext cx="6237951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Planteamiento del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74037" y="565070"/>
            <a:ext cx="7391400" cy="117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b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problema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523575">
            <a:off x="550463" y="2281944"/>
            <a:ext cx="1973249" cy="2759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764FCDD-27B8-4B3E-9DBA-FC11CE6FA786}"/>
              </a:ext>
            </a:extLst>
          </p:cNvPr>
          <p:cNvSpPr txBox="1"/>
          <p:nvPr/>
        </p:nvSpPr>
        <p:spPr>
          <a:xfrm>
            <a:off x="2694178" y="3835021"/>
            <a:ext cx="5503295" cy="99946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Dana´S es una  empresa dedicada a la fabricación, comercialización y distribución  de lencería para el hogar principalmente en la línea de bebes con exclusivos diseños, su principal  problema es en la compra de materiales para realizar los productos y esto afecta el tiempo de elaboración en cada uno de sus productos así disminuyendo sus ventas.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¿Como un aplicativo web haría mas eficiente la gestión e información de los inventario</a:t>
            </a:r>
            <a:endParaRPr lang="es-CO" sz="1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26" name="Picture 2" descr="Resultado de imagen para signo de pregunta">
            <a:extLst>
              <a:ext uri="{FF2B5EF4-FFF2-40B4-BE49-F238E27FC236}">
                <a16:creationId xmlns:a16="http://schemas.microsoft.com/office/drawing/2014/main" id="{46EECF63-227A-4286-BFB7-009B1F1B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09999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0963">
            <a:off x="921804" y="5004894"/>
            <a:ext cx="1033316" cy="153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29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9AEA59-C638-4107-9655-8484C0F334DF}"/>
              </a:ext>
            </a:extLst>
          </p:cNvPr>
          <p:cNvSpPr txBox="1"/>
          <p:nvPr/>
        </p:nvSpPr>
        <p:spPr>
          <a:xfrm>
            <a:off x="478301" y="432581"/>
            <a:ext cx="5444197" cy="8616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Justificación</a:t>
            </a:r>
            <a:endParaRPr lang="es-CO" sz="60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A894701-4470-4EC6-8CB3-887CBDFDC900}"/>
              </a:ext>
            </a:extLst>
          </p:cNvPr>
          <p:cNvSpPr txBox="1"/>
          <p:nvPr/>
        </p:nvSpPr>
        <p:spPr>
          <a:xfrm>
            <a:off x="1674055" y="2644726"/>
            <a:ext cx="5866228" cy="341844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1200" b="1" dirty="0">
              <a:solidFill>
                <a:srgbClr val="92D05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A99C8D4-D702-446A-8E1D-CD3238587890}"/>
              </a:ext>
            </a:extLst>
          </p:cNvPr>
          <p:cNvSpPr txBox="1"/>
          <p:nvPr/>
        </p:nvSpPr>
        <p:spPr>
          <a:xfrm>
            <a:off x="1828801" y="3390311"/>
            <a:ext cx="6865034" cy="23774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Este  proyecto se realizara para dar una solución al problema que presenta la empresa en manejo de un beneficio que mejorara la trazabilidad y el manejo de la información la cual le ayudara a la empresa  mantener  un control  más preciso de los materiales e inventario y también teniendo una interacción  con el cliente. </a:t>
            </a: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Se ofrece un catalogo de productos a través de la web</a:t>
            </a: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, también mejorando los tiempos de entrega de los productos. </a:t>
            </a:r>
          </a:p>
          <a:p>
            <a:pPr>
              <a:buClr>
                <a:srgbClr val="009999"/>
              </a:buClr>
            </a:pPr>
            <a:endParaRPr lang="es-US" sz="20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A través de la satisfacción de los clientes mejorar la percepción que se tiene en el mercado de la empresa y se evitara perdida económicas y clientes.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2050" name="Picture 2" descr="Resultado de imagen para bombillo">
            <a:extLst>
              <a:ext uri="{FF2B5EF4-FFF2-40B4-BE49-F238E27FC236}">
                <a16:creationId xmlns:a16="http://schemas.microsoft.com/office/drawing/2014/main" id="{5504F936-57C5-40BB-B198-C31781347F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52" r="33707" b="1598"/>
          <a:stretch/>
        </p:blipFill>
        <p:spPr bwMode="auto">
          <a:xfrm rot="20763565">
            <a:off x="238611" y="3555621"/>
            <a:ext cx="1563682" cy="156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162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9283705-2F92-48E9-8F1D-083C076F3BE4}"/>
              </a:ext>
            </a:extLst>
          </p:cNvPr>
          <p:cNvSpPr txBox="1"/>
          <p:nvPr/>
        </p:nvSpPr>
        <p:spPr>
          <a:xfrm>
            <a:off x="626011" y="154745"/>
            <a:ext cx="7188591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4410C7-F488-41B3-8E54-2A0BC04D8075}"/>
              </a:ext>
            </a:extLst>
          </p:cNvPr>
          <p:cNvSpPr txBox="1"/>
          <p:nvPr/>
        </p:nvSpPr>
        <p:spPr>
          <a:xfrm>
            <a:off x="886265" y="3010486"/>
            <a:ext cx="5908430" cy="26447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</a:rPr>
              <a:t>Desarrollar  un sistema de información que le permita a la empresa  Danas’s realizar la gestión de sus inventarios.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3074" name="Picture 2" descr="Resultado de imagen para Objetivo">
            <a:extLst>
              <a:ext uri="{FF2B5EF4-FFF2-40B4-BE49-F238E27FC236}">
                <a16:creationId xmlns:a16="http://schemas.microsoft.com/office/drawing/2014/main" id="{DBFEC5C0-E058-44F5-BE62-DC54B7448B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6" t="9770" r="7634" b="8669"/>
          <a:stretch/>
        </p:blipFill>
        <p:spPr bwMode="auto">
          <a:xfrm rot="20644524">
            <a:off x="6682154" y="3938954"/>
            <a:ext cx="2039815" cy="1561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566D43-26FC-4ACC-9207-E1031CE588B7}"/>
              </a:ext>
            </a:extLst>
          </p:cNvPr>
          <p:cNvSpPr txBox="1"/>
          <p:nvPr/>
        </p:nvSpPr>
        <p:spPr>
          <a:xfrm>
            <a:off x="626011" y="780757"/>
            <a:ext cx="4262512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general</a:t>
            </a:r>
            <a:endParaRPr lang="es-CO" sz="4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B13D5E-8D64-45ED-AC69-74085C114FE3}"/>
              </a:ext>
            </a:extLst>
          </p:cNvPr>
          <p:cNvSpPr txBox="1"/>
          <p:nvPr/>
        </p:nvSpPr>
        <p:spPr>
          <a:xfrm>
            <a:off x="1997610" y="2940147"/>
            <a:ext cx="7301132" cy="291201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Mantener organizado el inventario de los materiales.</a:t>
            </a:r>
          </a:p>
          <a:p>
            <a:pPr>
              <a:buSzPct val="114999"/>
            </a:pPr>
            <a:r>
              <a:rPr lang="es-US" sz="2400" dirty="0">
                <a:solidFill>
                  <a:schemeClr val="accent6">
                    <a:lumMod val="50000"/>
                  </a:schemeClr>
                </a:solidFill>
              </a:rPr>
              <a:t>   </a:t>
            </a: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Registrar la compra a proveedores.</a:t>
            </a:r>
          </a:p>
          <a:p>
            <a:pPr marL="342900" indent="-342900"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Mantener en la aplicación el catalogo de productos actualizado.</a:t>
            </a: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Generar informes de los materiales que necesita la empresa para tener un control más preciso. </a:t>
            </a:r>
          </a:p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417AC-5E15-4446-9551-4B26EB19121E}"/>
              </a:ext>
            </a:extLst>
          </p:cNvPr>
          <p:cNvSpPr txBox="1"/>
          <p:nvPr/>
        </p:nvSpPr>
        <p:spPr>
          <a:xfrm>
            <a:off x="590847" y="154747"/>
            <a:ext cx="9917723" cy="97067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Objetivos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79EDC8B-EBFE-4CB9-B6E9-1878EFE4F173}"/>
              </a:ext>
            </a:extLst>
          </p:cNvPr>
          <p:cNvSpPr txBox="1"/>
          <p:nvPr/>
        </p:nvSpPr>
        <p:spPr>
          <a:xfrm>
            <a:off x="590847" y="1079697"/>
            <a:ext cx="3193367" cy="34114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</a:rPr>
              <a:t>específicos</a:t>
            </a:r>
            <a:endParaRPr lang="es-CO" sz="4400" b="1" dirty="0">
              <a:solidFill>
                <a:srgbClr val="FFFFFF"/>
              </a:solidFill>
            </a:endParaRPr>
          </a:p>
        </p:txBody>
      </p:sp>
      <p:sp>
        <p:nvSpPr>
          <p:cNvPr id="5" name="AutoShape 2" descr="Imagen relacionada">
            <a:extLst>
              <a:ext uri="{FF2B5EF4-FFF2-40B4-BE49-F238E27FC236}">
                <a16:creationId xmlns:a16="http://schemas.microsoft.com/office/drawing/2014/main" id="{CA2C09EC-E2BD-4398-A4EC-582B684B7C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4100" name="Picture 4" descr="Imagen relacionada">
            <a:extLst>
              <a:ext uri="{FF2B5EF4-FFF2-40B4-BE49-F238E27FC236}">
                <a16:creationId xmlns:a16="http://schemas.microsoft.com/office/drawing/2014/main" id="{F4845932-3A29-4EDD-9796-8029EACCD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6383">
            <a:off x="330783" y="5166009"/>
            <a:ext cx="2170467" cy="133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018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BF4168-6885-472B-B237-876F377BBF03}"/>
              </a:ext>
            </a:extLst>
          </p:cNvPr>
          <p:cNvSpPr txBox="1"/>
          <p:nvPr/>
        </p:nvSpPr>
        <p:spPr>
          <a:xfrm>
            <a:off x="590844" y="604911"/>
            <a:ext cx="3615396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Alcance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2DF2CDB-B2F1-4535-B4E3-090DE9E74FEF}"/>
              </a:ext>
            </a:extLst>
          </p:cNvPr>
          <p:cNvSpPr txBox="1"/>
          <p:nvPr/>
        </p:nvSpPr>
        <p:spPr>
          <a:xfrm>
            <a:off x="3305907" y="2859617"/>
            <a:ext cx="4783017" cy="286980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El sistema es realizado para la empresa Danas’s, deberá contar con un catalogo de sus productos y también una organización de sus materiales e inventario.</a:t>
            </a:r>
            <a:endParaRPr lang="es-ES" sz="28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endParaRPr lang="es-CO" sz="2800" b="1" dirty="0">
              <a:solidFill>
                <a:srgbClr val="92D050"/>
              </a:solidFill>
            </a:endParaRPr>
          </a:p>
        </p:txBody>
      </p:sp>
      <p:pic>
        <p:nvPicPr>
          <p:cNvPr id="5122" name="Picture 2" descr="Resultado de imagen para alcance">
            <a:extLst>
              <a:ext uri="{FF2B5EF4-FFF2-40B4-BE49-F238E27FC236}">
                <a16:creationId xmlns:a16="http://schemas.microsoft.com/office/drawing/2014/main" id="{F6665DB8-D9B9-4436-AEFD-A180BF91A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6" t="17900" r="35397" b="18386"/>
          <a:stretch/>
        </p:blipFill>
        <p:spPr bwMode="auto">
          <a:xfrm rot="21229387">
            <a:off x="995240" y="3056086"/>
            <a:ext cx="2001218" cy="257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751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045A5E7-E8A2-49E7-999A-BF2A9668041E}"/>
              </a:ext>
            </a:extLst>
          </p:cNvPr>
          <p:cNvSpPr txBox="1"/>
          <p:nvPr/>
        </p:nvSpPr>
        <p:spPr>
          <a:xfrm>
            <a:off x="247180" y="211016"/>
            <a:ext cx="9031459" cy="8159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Elementos de recolección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20543D4-C278-49EB-9E97-FFCE10AAF945}"/>
              </a:ext>
            </a:extLst>
          </p:cNvPr>
          <p:cNvSpPr txBox="1"/>
          <p:nvPr/>
        </p:nvSpPr>
        <p:spPr>
          <a:xfrm>
            <a:off x="534572" y="942536"/>
            <a:ext cx="3573194" cy="50643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Entrevista</a:t>
            </a:r>
            <a:endParaRPr lang="es-CO" sz="4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026" name="Picture 2" descr="Resultado de imagen para entrevista">
            <a:extLst>
              <a:ext uri="{FF2B5EF4-FFF2-40B4-BE49-F238E27FC236}">
                <a16:creationId xmlns:a16="http://schemas.microsoft.com/office/drawing/2014/main" id="{030EB75D-D95F-4236-A12D-6F29FCB35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60" y="1825667"/>
            <a:ext cx="2194560" cy="179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482A6F9A-AA05-43C6-9A26-BF911D2A7C6B}"/>
              </a:ext>
            </a:extLst>
          </p:cNvPr>
          <p:cNvSpPr/>
          <p:nvPr/>
        </p:nvSpPr>
        <p:spPr>
          <a:xfrm>
            <a:off x="705379" y="2574520"/>
            <a:ext cx="5281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Cuéntenos de que trata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  <a:r>
              <a:rPr lang="es-E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3F1C150-7DB2-4374-91AA-30B3D27183E4}"/>
              </a:ext>
            </a:extLst>
          </p:cNvPr>
          <p:cNvSpPr/>
          <p:nvPr/>
        </p:nvSpPr>
        <p:spPr>
          <a:xfrm>
            <a:off x="705379" y="3105835"/>
            <a:ext cx="5723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A5"/>
                </a:solidFill>
              </a:rPr>
              <a:t>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actividades que desarrolla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6534D68-4190-4CFE-9C1E-F9FB1066ECF4}"/>
              </a:ext>
            </a:extLst>
          </p:cNvPr>
          <p:cNvSpPr/>
          <p:nvPr/>
        </p:nvSpPr>
        <p:spPr>
          <a:xfrm>
            <a:off x="705379" y="4006482"/>
            <a:ext cx="81150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3.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el proceso que se hace al momento que el cliente les manifiesta una inconformidad del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0AC57AF-F00E-481F-8E35-3C2F90E314AD}"/>
              </a:ext>
            </a:extLst>
          </p:cNvPr>
          <p:cNvSpPr/>
          <p:nvPr/>
        </p:nvSpPr>
        <p:spPr>
          <a:xfrm>
            <a:off x="705380" y="4925542"/>
            <a:ext cx="82557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  <a:buSzPct val="115000"/>
            </a:pPr>
            <a:r>
              <a:rPr lang="es-ES" sz="2400" b="1" dirty="0">
                <a:solidFill>
                  <a:srgbClr val="009999"/>
                </a:solidFill>
              </a:rPr>
              <a:t>4.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proceso se lleva acabo cuando el cliente efectúa la compra de un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909D17A-CB4A-4D52-A045-F29396F02DCB}"/>
              </a:ext>
            </a:extLst>
          </p:cNvPr>
          <p:cNvSpPr/>
          <p:nvPr/>
        </p:nvSpPr>
        <p:spPr>
          <a:xfrm>
            <a:off x="705380" y="5807776"/>
            <a:ext cx="84386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99"/>
                </a:solidFill>
              </a:rPr>
              <a:t>5.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dificultades mas frecuentes que se manifiestan en la empresa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42186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740E015-B550-4E37-8787-758FAEA1FC75}"/>
              </a:ext>
            </a:extLst>
          </p:cNvPr>
          <p:cNvSpPr/>
          <p:nvPr/>
        </p:nvSpPr>
        <p:spPr>
          <a:xfrm>
            <a:off x="682284" y="2598003"/>
            <a:ext cx="59154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los pasos a seguir para solucionar dicha dificultad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2050" name="Picture 2" descr="Resultado de imagen para pregunta">
            <a:extLst>
              <a:ext uri="{FF2B5EF4-FFF2-40B4-BE49-F238E27FC236}">
                <a16:creationId xmlns:a16="http://schemas.microsoft.com/office/drawing/2014/main" id="{3CE769E3-A212-47FA-B906-81166B5AE9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00808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11898" r="18410" b="12000"/>
          <a:stretch/>
        </p:blipFill>
        <p:spPr bwMode="auto">
          <a:xfrm>
            <a:off x="6858000" y="1743391"/>
            <a:ext cx="2062149" cy="203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CDD7F2F-A7F2-422F-9B68-5701ABC4FAD2}"/>
              </a:ext>
            </a:extLst>
          </p:cNvPr>
          <p:cNvSpPr/>
          <p:nvPr/>
        </p:nvSpPr>
        <p:spPr>
          <a:xfrm>
            <a:off x="682283" y="3429000"/>
            <a:ext cx="60561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de que manera gestiona la compra de sus materiales para elaborar los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67951DA-FACD-4957-9970-0941616C0C6D}"/>
              </a:ext>
            </a:extLst>
          </p:cNvPr>
          <p:cNvSpPr/>
          <p:nvPr/>
        </p:nvSpPr>
        <p:spPr>
          <a:xfrm>
            <a:off x="682282" y="4259997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8.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Con cuantas áreas de trabajo cuenta para realizar el producto y personal de apoyo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688F8C0-BA65-44F0-AF21-E67E3B0ED952}"/>
              </a:ext>
            </a:extLst>
          </p:cNvPr>
          <p:cNvSpPr/>
          <p:nvPr/>
        </p:nvSpPr>
        <p:spPr>
          <a:xfrm>
            <a:off x="682280" y="5090994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9.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la dificultad mas frecuente en las áreas de producción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5057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7247050-CDAD-4D14-B378-59C0961F4517}"/>
              </a:ext>
            </a:extLst>
          </p:cNvPr>
          <p:cNvSpPr/>
          <p:nvPr/>
        </p:nvSpPr>
        <p:spPr>
          <a:xfrm>
            <a:off x="710418" y="4014989"/>
            <a:ext cx="58310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le gustaría mejorar en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DD0D802-3F29-49D0-B1F9-50338ED41616}"/>
              </a:ext>
            </a:extLst>
          </p:cNvPr>
          <p:cNvSpPr/>
          <p:nvPr/>
        </p:nvSpPr>
        <p:spPr>
          <a:xfrm>
            <a:off x="710418" y="3553324"/>
            <a:ext cx="43728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sus proveedores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752B83B-9614-4407-B4CB-2A41C9235D10}"/>
              </a:ext>
            </a:extLst>
          </p:cNvPr>
          <p:cNvSpPr/>
          <p:nvPr/>
        </p:nvSpPr>
        <p:spPr>
          <a:xfrm>
            <a:off x="710417" y="2718474"/>
            <a:ext cx="7927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10.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sistema utiliza para registrar los gastos e ingresos que produce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3076" name="Picture 4" descr="Imagen relacionada">
            <a:extLst>
              <a:ext uri="{FF2B5EF4-FFF2-40B4-BE49-F238E27FC236}">
                <a16:creationId xmlns:a16="http://schemas.microsoft.com/office/drawing/2014/main" id="{D4B28EC0-CCB7-4C48-84BB-B66C9504F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059" y="4014989"/>
            <a:ext cx="21907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8471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0" b="1" dirty="0" smtClean="0">
            <a:solidFill>
              <a:srgbClr val="92D05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4180</TotalTime>
  <Words>564</Words>
  <Application>Microsoft Office PowerPoint</Application>
  <PresentationFormat>Presentación en pantalla (4:3)</PresentationFormat>
  <Paragraphs>114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Arial Rounded MT Bold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GARZON SUAREZ</dc:creator>
  <cp:lastModifiedBy>APRENDIZ</cp:lastModifiedBy>
  <cp:revision>224</cp:revision>
  <dcterms:created xsi:type="dcterms:W3CDTF">2014-06-25T16:18:26Z</dcterms:created>
  <dcterms:modified xsi:type="dcterms:W3CDTF">2019-08-26T16:42:20Z</dcterms:modified>
</cp:coreProperties>
</file>